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6"/>
  </p:notesMasterIdLst>
  <p:sldIdLst>
    <p:sldId id="256" r:id="rId3"/>
    <p:sldId id="257" r:id="rId4"/>
    <p:sldId id="258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168"/>
    <a:srgbClr val="D91F49"/>
    <a:srgbClr val="22ADB4"/>
    <a:srgbClr val="4E4E4E"/>
    <a:srgbClr val="01D89E"/>
    <a:srgbClr val="01F9B6"/>
    <a:srgbClr val="434343"/>
    <a:srgbClr val="274B53"/>
    <a:srgbClr val="424242"/>
    <a:srgbClr val="689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2"/>
    <p:restoredTop sz="96663"/>
  </p:normalViewPr>
  <p:slideViewPr>
    <p:cSldViewPr snapToGrid="0" snapToObjects="1">
      <p:cViewPr varScale="1">
        <p:scale>
          <a:sx n="44" d="100"/>
          <a:sy n="44" d="100"/>
        </p:scale>
        <p:origin x="2220" y="56"/>
      </p:cViewPr>
      <p:guideLst>
        <p:guide orient="horz" pos="277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D9D-EEA5-3A43-9F87-99C7702EEBA8}" type="datetimeFigureOut">
              <a:rPr lang="fr-FR" smtClean="0"/>
              <a:t>04/01/2021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6267-26AB-C84C-96A7-3179944042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2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2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25A111-4DF6-C047-8DE9-EA3691185ECD}"/>
              </a:ext>
            </a:extLst>
          </p:cNvPr>
          <p:cNvSpPr/>
          <p:nvPr userDrawn="1"/>
        </p:nvSpPr>
        <p:spPr>
          <a:xfrm>
            <a:off x="-1" y="0"/>
            <a:ext cx="7559675" cy="1214846"/>
          </a:xfrm>
          <a:prstGeom prst="rect">
            <a:avLst/>
          </a:prstGeom>
          <a:solidFill>
            <a:srgbClr val="466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5696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9D18B6-28CE-6949-A3AF-F9242E58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3093" y="380481"/>
            <a:ext cx="1296486" cy="384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F87CF4-CB8B-604D-8B7E-A9DFC9DA9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84" t="10714" r="4693" b="7797"/>
          <a:stretch/>
        </p:blipFill>
        <p:spPr>
          <a:xfrm>
            <a:off x="4126163" y="380481"/>
            <a:ext cx="1187312" cy="3266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36BA3C-9C69-3F48-90BC-23CC7850F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01" y="168120"/>
            <a:ext cx="1039970" cy="8088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9744E0-E6CB-4247-84C2-9202D01F2C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55436" y="198955"/>
            <a:ext cx="1111570" cy="8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groupechronos.org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hyperlink" Target="http://astre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hyperlink" Target="https://lamednum.coop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anact.fr/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hyperlink" Target="mailto:contact@transfo-inclusive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55D6445-BAD4-D143-8D85-5D94BA429DBF}"/>
              </a:ext>
            </a:extLst>
          </p:cNvPr>
          <p:cNvSpPr/>
          <p:nvPr/>
        </p:nvSpPr>
        <p:spPr>
          <a:xfrm>
            <a:off x="3969468" y="7337252"/>
            <a:ext cx="31616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           NOS OBJECTIFS</a:t>
            </a:r>
          </a:p>
          <a:p>
            <a:pPr algn="just">
              <a:spcAft>
                <a:spcPts val="0"/>
              </a:spcAft>
            </a:pPr>
            <a:endParaRPr lang="fr-FR" sz="1400" dirty="0" smtClean="0">
              <a:solidFill>
                <a:srgbClr val="4E4E4E"/>
              </a:solidFill>
              <a:latin typeface="+mj-lt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Mettre tous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les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acteurs, fournisseurs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, DSI, managers, RH, représentants du personnel,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travailleurs,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en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 situation de </a:t>
            </a:r>
            <a:r>
              <a:rPr lang="fr-FR" sz="1400" b="1" dirty="0" err="1" smtClean="0">
                <a:solidFill>
                  <a:srgbClr val="4E4E4E"/>
                </a:solidFill>
                <a:latin typeface="+mj-lt"/>
              </a:rPr>
              <a:t>co</a:t>
            </a:r>
            <a:r>
              <a:rPr lang="fr-FR" sz="1400" b="1" dirty="0" smtClean="0">
                <a:solidFill>
                  <a:srgbClr val="4E4E4E"/>
                </a:solidFill>
                <a:latin typeface="+mj-lt"/>
              </a:rPr>
              <a:t>-construction</a:t>
            </a:r>
            <a:endParaRPr lang="fr-FR" sz="1400" b="1" dirty="0">
              <a:solidFill>
                <a:srgbClr val="4E4E4E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endParaRPr lang="fr-FR" sz="1400" dirty="0">
              <a:solidFill>
                <a:srgbClr val="4E4E4E"/>
              </a:solidFill>
              <a:latin typeface="+mj-lt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Développer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des 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environnements de travail </a:t>
            </a:r>
            <a:r>
              <a:rPr lang="fr-FR" sz="1400" b="1" dirty="0" err="1">
                <a:solidFill>
                  <a:srgbClr val="4E4E4E"/>
                </a:solidFill>
                <a:latin typeface="+mj-lt"/>
              </a:rPr>
              <a:t>capacitants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favorisant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l’employabilité</a:t>
            </a:r>
            <a:endParaRPr lang="fr-FR" sz="1400" dirty="0">
              <a:solidFill>
                <a:srgbClr val="4E4E4E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endParaRPr lang="fr-FR" sz="1400" dirty="0">
              <a:solidFill>
                <a:srgbClr val="4E4E4E"/>
              </a:solidFill>
              <a:latin typeface="+mj-lt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Articuler des 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formes de médiation numérique et d’expertise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 sur le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travail</a:t>
            </a:r>
            <a:endParaRPr lang="fr-FR" sz="1400" dirty="0">
              <a:solidFill>
                <a:srgbClr val="4E4E4E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EF6616-238D-6D47-AA29-C2E09B1269B5}"/>
              </a:ext>
            </a:extLst>
          </p:cNvPr>
          <p:cNvSpPr/>
          <p:nvPr/>
        </p:nvSpPr>
        <p:spPr>
          <a:xfrm>
            <a:off x="533953" y="2390845"/>
            <a:ext cx="6506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Parce que la transformation numérique des entreprises n’est pas qu’un processus technologique mais également une dynamique sociale et </a:t>
            </a:r>
            <a:r>
              <a:rPr lang="fr-FR" sz="16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organisationnelle</a:t>
            </a:r>
            <a:r>
              <a:rPr lang="fr-FR" sz="1600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Astrées</a:t>
            </a:r>
            <a:r>
              <a:rPr lang="fr-FR" sz="1600" b="1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b="1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Chronos</a:t>
            </a:r>
            <a:r>
              <a:rPr lang="fr-FR" sz="1600" b="1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  <a:r>
              <a:rPr lang="fr-FR" sz="1600" b="1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’</a:t>
            </a:r>
            <a:r>
              <a:rPr lang="fr-FR" sz="1600" b="1" dirty="0" err="1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Anact</a:t>
            </a:r>
            <a:r>
              <a:rPr lang="fr-FR" sz="16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6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la </a:t>
            </a:r>
            <a:r>
              <a:rPr lang="fr-FR" sz="1600" b="1" dirty="0" err="1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MedNum</a:t>
            </a:r>
            <a:r>
              <a:rPr lang="fr-FR" sz="16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fr-FR" sz="1600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vous invitent à réfléchir ensemble et à passer à </a:t>
            </a:r>
            <a:r>
              <a:rPr lang="fr-FR" sz="16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l’action.</a:t>
            </a:r>
            <a:endParaRPr lang="fr-FR" sz="1600" dirty="0">
              <a:solidFill>
                <a:srgbClr val="466168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41ED7A-A8A0-6249-982F-F0CBE7E0AA06}"/>
              </a:ext>
            </a:extLst>
          </p:cNvPr>
          <p:cNvSpPr/>
          <p:nvPr/>
        </p:nvSpPr>
        <p:spPr>
          <a:xfrm>
            <a:off x="4562014" y="3866905"/>
            <a:ext cx="2478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En 2020, quel type de </a:t>
            </a:r>
            <a:r>
              <a:rPr lang="fr-FR" b="1" dirty="0">
                <a:solidFill>
                  <a:srgbClr val="D91F49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médiation numérique </a:t>
            </a:r>
          </a:p>
          <a:p>
            <a:pPr algn="just"/>
            <a:r>
              <a:rPr lang="fr-FR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pourrait-on concevoir et expérimenter </a:t>
            </a:r>
          </a:p>
          <a:p>
            <a:pPr algn="just"/>
            <a:r>
              <a:rPr lang="fr-FR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pour </a:t>
            </a:r>
            <a:r>
              <a:rPr lang="fr-FR" b="1" dirty="0">
                <a:solidFill>
                  <a:srgbClr val="D91F49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travailler mieux et autrement</a:t>
            </a:r>
            <a:r>
              <a:rPr lang="fr-FR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? </a:t>
            </a:r>
            <a:endParaRPr lang="fr-FR" dirty="0">
              <a:solidFill>
                <a:srgbClr val="466168"/>
              </a:solidFill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B6D1A8-AFDA-284D-A48B-E23527042690}"/>
              </a:ext>
            </a:extLst>
          </p:cNvPr>
          <p:cNvSpPr/>
          <p:nvPr/>
        </p:nvSpPr>
        <p:spPr>
          <a:xfrm>
            <a:off x="593588" y="7351107"/>
            <a:ext cx="30116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14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          NOTRE APPROCHE</a:t>
            </a:r>
            <a:endParaRPr lang="fr-FR" sz="1400" dirty="0">
              <a:solidFill>
                <a:srgbClr val="D91F49"/>
              </a:solidFill>
              <a:latin typeface="Arial Black" panose="020B0A04020102020204" pitchFamily="34" charset="0"/>
            </a:endParaRPr>
          </a:p>
          <a:p>
            <a:pPr algn="just">
              <a:spcAft>
                <a:spcPts val="0"/>
              </a:spcAft>
            </a:pPr>
            <a:endParaRPr lang="fr-FR" sz="1400" b="1" dirty="0">
              <a:solidFill>
                <a:srgbClr val="4E4E4E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fr-FR" sz="1400" b="1" dirty="0" smtClean="0">
                <a:solidFill>
                  <a:srgbClr val="4E4E4E"/>
                </a:solidFill>
                <a:latin typeface="+mj-lt"/>
              </a:rPr>
              <a:t>Et 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si la transformation numérique n’était pas un processus magique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doté d’outils naturellement inclusifs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?</a:t>
            </a:r>
          </a:p>
          <a:p>
            <a:pPr algn="just">
              <a:spcAft>
                <a:spcPts val="0"/>
              </a:spcAft>
            </a:pPr>
            <a:endParaRPr lang="fr-FR" sz="1400" dirty="0">
              <a:solidFill>
                <a:srgbClr val="4E4E4E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Et s’il s’agissait plutôt d’une </a:t>
            </a:r>
            <a:r>
              <a:rPr lang="fr-FR" sz="1400" b="1" dirty="0" smtClean="0">
                <a:solidFill>
                  <a:srgbClr val="4E4E4E"/>
                </a:solidFill>
                <a:latin typeface="+mj-lt"/>
              </a:rPr>
              <a:t>démarche qui se doit d’être </a:t>
            </a:r>
            <a:r>
              <a:rPr lang="fr-FR" sz="1400" b="1" dirty="0">
                <a:solidFill>
                  <a:srgbClr val="4E4E4E"/>
                </a:solidFill>
                <a:latin typeface="+mj-lt"/>
              </a:rPr>
              <a:t>concertée,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 </a:t>
            </a:r>
            <a:r>
              <a:rPr lang="fr-FR" sz="1400" dirty="0" smtClean="0">
                <a:solidFill>
                  <a:srgbClr val="4E4E4E"/>
                </a:solidFill>
                <a:latin typeface="+mj-lt"/>
              </a:rPr>
              <a:t>et de prendre </a:t>
            </a:r>
            <a:r>
              <a:rPr lang="fr-FR" sz="1400" dirty="0">
                <a:solidFill>
                  <a:srgbClr val="4E4E4E"/>
                </a:solidFill>
                <a:latin typeface="+mj-lt"/>
              </a:rPr>
              <a:t>en compte l’évolution des organisations, la diversité des usages du numérique et l'amélioration des conditions de travail ?</a:t>
            </a:r>
            <a:endParaRPr lang="fr-FR" sz="1400" dirty="0">
              <a:solidFill>
                <a:srgbClr val="4E4E4E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6DA3F2-FABF-2447-847B-611D9E735E82}"/>
              </a:ext>
            </a:extLst>
          </p:cNvPr>
          <p:cNvSpPr/>
          <p:nvPr/>
        </p:nvSpPr>
        <p:spPr>
          <a:xfrm>
            <a:off x="-212035" y="1640152"/>
            <a:ext cx="7559675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fr-FR" sz="2000" b="1" dirty="0">
                <a:solidFill>
                  <a:srgbClr val="D91F4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MÉDIATION NUMÉRIQUE EN ENTREPRISE </a:t>
            </a:r>
          </a:p>
          <a:p>
            <a:pPr marL="457200" algn="ctr">
              <a:spcAft>
                <a:spcPts val="0"/>
              </a:spcAft>
            </a:pPr>
            <a:r>
              <a:rPr lang="fr-FR" sz="2000" dirty="0">
                <a:solidFill>
                  <a:srgbClr val="4343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POUR TRAVAILLER MIEUX ET AUTREMENT</a:t>
            </a:r>
            <a:endParaRPr lang="fr-FR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hotos gratuites de aider, apprendre, bât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 bwMode="auto">
          <a:xfrm>
            <a:off x="606237" y="3714854"/>
            <a:ext cx="3441290" cy="21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06237" y="6137116"/>
            <a:ext cx="6434680" cy="784104"/>
          </a:xfrm>
          <a:prstGeom prst="rect">
            <a:avLst/>
          </a:prstGeom>
          <a:solidFill>
            <a:srgbClr val="46616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REJOIGNEZ  LE COLLECTIF </a:t>
            </a:r>
          </a:p>
          <a:p>
            <a:pPr algn="ctr">
              <a:spcAft>
                <a:spcPts val="0"/>
              </a:spcAft>
            </a:pPr>
            <a:endParaRPr lang="fr-FR" sz="2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0"/>
              </a:spcAft>
            </a:pPr>
            <a:r>
              <a:rPr lang="fr-FR" sz="16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fr-FR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faire du numérique inclusif une dynamique de </a:t>
            </a:r>
            <a:r>
              <a:rPr lang="fr-FR" sz="16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endParaRPr lang="fr-FR" sz="9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320210" y="3696905"/>
            <a:ext cx="0" cy="2120799"/>
          </a:xfrm>
          <a:prstGeom prst="line">
            <a:avLst/>
          </a:prstGeom>
          <a:ln w="28575">
            <a:solidFill>
              <a:srgbClr val="D91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19806" y="3696905"/>
            <a:ext cx="0" cy="2120799"/>
          </a:xfrm>
          <a:prstGeom prst="line">
            <a:avLst/>
          </a:prstGeom>
          <a:ln w="76200">
            <a:solidFill>
              <a:srgbClr val="D91F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72540" t="24830" r="16880" b="43362"/>
          <a:stretch/>
        </p:blipFill>
        <p:spPr>
          <a:xfrm>
            <a:off x="4061360" y="7240633"/>
            <a:ext cx="541983" cy="5355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/>
          <a:srcRect l="73264" t="24986" r="16935" b="44333"/>
          <a:stretch/>
        </p:blipFill>
        <p:spPr>
          <a:xfrm>
            <a:off x="657504" y="7240633"/>
            <a:ext cx="505667" cy="520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-71510"/>
            <a:ext cx="7559675" cy="1295630"/>
          </a:xfrm>
          <a:prstGeom prst="rect">
            <a:avLst/>
          </a:prstGeom>
          <a:solidFill>
            <a:srgbClr val="466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6616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421" y="193510"/>
            <a:ext cx="1263715" cy="5969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5935" y="4990287"/>
            <a:ext cx="1047804" cy="7112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6655" y="146341"/>
            <a:ext cx="1047804" cy="7112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79" y="182465"/>
            <a:ext cx="2037257" cy="79093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826" y="294462"/>
            <a:ext cx="1520237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9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18387"/>
            <a:ext cx="7559676" cy="1209346"/>
          </a:xfrm>
          <a:prstGeom prst="rect">
            <a:avLst/>
          </a:prstGeom>
          <a:solidFill>
            <a:srgbClr val="466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4324" y="470114"/>
            <a:ext cx="6533012" cy="129977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a droite 4">
            <a:extLst>
              <a:ext uri="{FF2B5EF4-FFF2-40B4-BE49-F238E27FC236}">
                <a16:creationId xmlns:a16="http://schemas.microsoft.com/office/drawing/2014/main" id="{CA749CA5-C7D6-8A48-A7B7-B5636D998B28}"/>
              </a:ext>
            </a:extLst>
          </p:cNvPr>
          <p:cNvSpPr txBox="1"/>
          <p:nvPr/>
        </p:nvSpPr>
        <p:spPr>
          <a:xfrm>
            <a:off x="2570715" y="2175515"/>
            <a:ext cx="4619446" cy="600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kern="12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Appel </a:t>
            </a:r>
            <a:r>
              <a:rPr lang="fr-FR" sz="1400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à manifestation </a:t>
            </a:r>
            <a:r>
              <a:rPr lang="fr-FR" sz="1400" kern="12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d’intérêts</a:t>
            </a:r>
            <a:endParaRPr lang="fr-FR" sz="1400" kern="12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fr-FR" sz="1400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onstitution du groupe de </a:t>
            </a:r>
            <a:r>
              <a:rPr lang="fr-FR" sz="1400" kern="12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partenaires</a:t>
            </a:r>
            <a:endParaRPr lang="fr-FR" sz="1400" kern="12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L</a:t>
            </a:r>
            <a:r>
              <a:rPr lang="fr-FR" sz="1400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ancement et communication sur la </a:t>
            </a:r>
            <a:r>
              <a:rPr lang="fr-FR" sz="1400" kern="12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démarche</a:t>
            </a:r>
            <a:endParaRPr lang="fr-FR" sz="1400" kern="1200" dirty="0">
              <a:solidFill>
                <a:srgbClr val="466168"/>
              </a:solidFill>
              <a:latin typeface="+mj-lt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03BA751-925F-9B4D-A0C5-E603F04684C8}"/>
              </a:ext>
            </a:extLst>
          </p:cNvPr>
          <p:cNvGrpSpPr/>
          <p:nvPr/>
        </p:nvGrpSpPr>
        <p:grpSpPr>
          <a:xfrm>
            <a:off x="817418" y="2075810"/>
            <a:ext cx="1868879" cy="838800"/>
            <a:chOff x="166874" y="410"/>
            <a:chExt cx="2230204" cy="1343441"/>
          </a:xfrm>
          <a:solidFill>
            <a:schemeClr val="bg1"/>
          </a:solidFill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BA33BC38-B20F-EE48-9CB9-72984CA8337B}"/>
                </a:ext>
              </a:extLst>
            </p:cNvPr>
            <p:cNvSpPr/>
            <p:nvPr/>
          </p:nvSpPr>
          <p:spPr>
            <a:xfrm>
              <a:off x="166874" y="410"/>
              <a:ext cx="2230204" cy="1343441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 : coins arrondis 6">
              <a:extLst>
                <a:ext uri="{FF2B5EF4-FFF2-40B4-BE49-F238E27FC236}">
                  <a16:creationId xmlns:a16="http://schemas.microsoft.com/office/drawing/2014/main" id="{C9703187-999F-CC41-9684-E4B490929CF0}"/>
                </a:ext>
              </a:extLst>
            </p:cNvPr>
            <p:cNvSpPr txBox="1"/>
            <p:nvPr/>
          </p:nvSpPr>
          <p:spPr>
            <a:xfrm>
              <a:off x="244958" y="78494"/>
              <a:ext cx="2074038" cy="1174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400" b="1" dirty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s</a:t>
              </a:r>
              <a:r>
                <a:rPr lang="fr-FR" sz="1400" b="1" u="none" kern="1200" dirty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ept.–déc.</a:t>
              </a:r>
              <a:r>
                <a:rPr lang="fr-FR" sz="1400" b="1" dirty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1400" b="1" u="none" kern="1200" dirty="0" smtClean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2020</a:t>
              </a:r>
              <a:endParaRPr lang="fr-FR" sz="1000" dirty="0" smtClean="0">
                <a:solidFill>
                  <a:srgbClr val="D91F49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900" dirty="0" smtClean="0">
                  <a:solidFill>
                    <a:srgbClr val="D91F49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COALITION</a:t>
              </a:r>
              <a:r>
                <a:rPr lang="fr-FR" sz="1600" dirty="0" smtClean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fr-FR" sz="1600" u="none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56" name="Flèche vers la droite 8">
            <a:extLst>
              <a:ext uri="{FF2B5EF4-FFF2-40B4-BE49-F238E27FC236}">
                <a16:creationId xmlns:a16="http://schemas.microsoft.com/office/drawing/2014/main" id="{AE1EA50B-0989-C74D-8230-2A28CDD8AF86}"/>
              </a:ext>
            </a:extLst>
          </p:cNvPr>
          <p:cNvSpPr txBox="1"/>
          <p:nvPr/>
        </p:nvSpPr>
        <p:spPr>
          <a:xfrm>
            <a:off x="72145" y="3369354"/>
            <a:ext cx="4537990" cy="6096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t" anchorCtr="0">
            <a:noAutofit/>
          </a:bodyPr>
          <a:lstStyle/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Approfondissement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des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problématiques</a:t>
            </a:r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Conception de 3 à 4 cadres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d’expérimentation</a:t>
            </a:r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Evénement de coaching et de sélection des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projets</a:t>
            </a:r>
            <a:endParaRPr lang="fr-FR" sz="1050" dirty="0">
              <a:solidFill>
                <a:srgbClr val="466168"/>
              </a:solidFill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FB20716-5FC3-0B4E-9FF5-CF566DF79B2A}"/>
              </a:ext>
            </a:extLst>
          </p:cNvPr>
          <p:cNvGrpSpPr/>
          <p:nvPr/>
        </p:nvGrpSpPr>
        <p:grpSpPr>
          <a:xfrm>
            <a:off x="5211216" y="3222896"/>
            <a:ext cx="1856120" cy="838800"/>
            <a:chOff x="166874" y="1759905"/>
            <a:chExt cx="2230204" cy="1309245"/>
          </a:xfrm>
          <a:solidFill>
            <a:schemeClr val="bg1"/>
          </a:solidFill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03411F53-DF7C-5743-9ABC-D73C0A08BB84}"/>
                </a:ext>
              </a:extLst>
            </p:cNvPr>
            <p:cNvSpPr/>
            <p:nvPr/>
          </p:nvSpPr>
          <p:spPr>
            <a:xfrm>
              <a:off x="166874" y="1759905"/>
              <a:ext cx="2230204" cy="1309245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 : coins arrondis 10">
              <a:extLst>
                <a:ext uri="{FF2B5EF4-FFF2-40B4-BE49-F238E27FC236}">
                  <a16:creationId xmlns:a16="http://schemas.microsoft.com/office/drawing/2014/main" id="{37A9D714-4CB6-AC45-91AF-A91CC93F7ED8}"/>
                </a:ext>
              </a:extLst>
            </p:cNvPr>
            <p:cNvSpPr txBox="1"/>
            <p:nvPr/>
          </p:nvSpPr>
          <p:spPr>
            <a:xfrm>
              <a:off x="244958" y="1880558"/>
              <a:ext cx="2074038" cy="11442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>
              <a:defPPr>
                <a:defRPr lang="en-US"/>
              </a:defPPr>
              <a:lvl1pPr lvl="0" indent="0" algn="ctr" defTabSz="622300">
                <a:lnSpc>
                  <a:spcPts val="1400"/>
                </a:lnSpc>
                <a:spcBef>
                  <a:spcPct val="0"/>
                </a:spcBef>
                <a:buNone/>
                <a:defRPr sz="1400" b="1">
                  <a:latin typeface="+mj-lt"/>
                  <a:cs typeface="Arial" panose="020B0604020202020204" pitchFamily="34" charset="0"/>
                </a:defRPr>
              </a:lvl1pPr>
            </a:lstStyle>
            <a:p>
              <a:pPr>
                <a:lnSpc>
                  <a:spcPts val="2100"/>
                </a:lnSpc>
              </a:pPr>
              <a:r>
                <a:rPr lang="fr-FR" dirty="0">
                  <a:solidFill>
                    <a:srgbClr val="466168"/>
                  </a:solidFill>
                </a:rPr>
                <a:t>janvier-juin </a:t>
              </a:r>
              <a:r>
                <a:rPr lang="fr-FR" dirty="0" smtClean="0">
                  <a:solidFill>
                    <a:srgbClr val="466168"/>
                  </a:solidFill>
                </a:rPr>
                <a:t>2021</a:t>
              </a:r>
              <a:endParaRPr lang="fr-FR" sz="2000" b="0" dirty="0" smtClean="0">
                <a:solidFill>
                  <a:srgbClr val="D91F49"/>
                </a:solidFill>
                <a:ea typeface="Times New Roman" panose="02020603050405020304" pitchFamily="18" charset="0"/>
              </a:endParaRPr>
            </a:p>
            <a:p>
              <a:pPr>
                <a:lnSpc>
                  <a:spcPts val="2100"/>
                </a:lnSpc>
              </a:pPr>
              <a:r>
                <a:rPr lang="fr-FR" sz="1900" b="0" dirty="0">
                  <a:solidFill>
                    <a:srgbClr val="D91F49"/>
                  </a:solidFill>
                  <a:ea typeface="Times New Roman" panose="02020603050405020304" pitchFamily="18" charset="0"/>
                </a:rPr>
                <a:t>EXPLORATION</a:t>
              </a:r>
            </a:p>
          </p:txBody>
        </p:sp>
      </p:grpSp>
      <p:sp>
        <p:nvSpPr>
          <p:cNvPr id="81" name="Flèche vers la droite 8">
            <a:extLst>
              <a:ext uri="{FF2B5EF4-FFF2-40B4-BE49-F238E27FC236}">
                <a16:creationId xmlns:a16="http://schemas.microsoft.com/office/drawing/2014/main" id="{EC900F6E-AA37-854C-A727-2FAF9DB9E94B}"/>
              </a:ext>
            </a:extLst>
          </p:cNvPr>
          <p:cNvSpPr txBox="1"/>
          <p:nvPr/>
        </p:nvSpPr>
        <p:spPr>
          <a:xfrm>
            <a:off x="2891689" y="4388607"/>
            <a:ext cx="4592996" cy="7409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fr-FR" sz="1000" kern="1200" dirty="0">
              <a:solidFill>
                <a:srgbClr val="466168"/>
              </a:solidFill>
              <a:latin typeface="+mj-lt"/>
            </a:endParaRP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 Accompagnement des partenaires engagés pour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identifier leurs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chantiers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respectifs </a:t>
            </a:r>
          </a:p>
          <a:p>
            <a:pPr marL="628650" lvl="2" indent="-171450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Suivi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des expérimentations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05B3F55-DC6C-B544-B4C2-B7F1F1C434E9}"/>
              </a:ext>
            </a:extLst>
          </p:cNvPr>
          <p:cNvGrpSpPr/>
          <p:nvPr/>
        </p:nvGrpSpPr>
        <p:grpSpPr>
          <a:xfrm>
            <a:off x="848531" y="4417039"/>
            <a:ext cx="2151758" cy="838800"/>
            <a:chOff x="166874" y="1759905"/>
            <a:chExt cx="2230204" cy="1599540"/>
          </a:xfrm>
          <a:solidFill>
            <a:schemeClr val="bg1"/>
          </a:solidFill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34989BBC-C69A-4D4A-8F1B-EAF0557062CD}"/>
                </a:ext>
              </a:extLst>
            </p:cNvPr>
            <p:cNvSpPr/>
            <p:nvPr/>
          </p:nvSpPr>
          <p:spPr>
            <a:xfrm>
              <a:off x="166874" y="1759905"/>
              <a:ext cx="2230204" cy="1599540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ectangle : coins arrondis 10">
              <a:extLst>
                <a:ext uri="{FF2B5EF4-FFF2-40B4-BE49-F238E27FC236}">
                  <a16:creationId xmlns:a16="http://schemas.microsoft.com/office/drawing/2014/main" id="{11D0E1CC-FA94-4143-AD97-18B48B62480D}"/>
                </a:ext>
              </a:extLst>
            </p:cNvPr>
            <p:cNvSpPr txBox="1"/>
            <p:nvPr/>
          </p:nvSpPr>
          <p:spPr>
            <a:xfrm>
              <a:off x="244957" y="1837988"/>
              <a:ext cx="2074038" cy="144337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>
              <a:defPPr>
                <a:defRPr lang="en-US"/>
              </a:defPPr>
              <a:lvl1pPr lvl="0" indent="0" algn="ctr" defTabSz="622300">
                <a:lnSpc>
                  <a:spcPts val="1400"/>
                </a:lnSpc>
                <a:spcBef>
                  <a:spcPct val="0"/>
                </a:spcBef>
                <a:buNone/>
                <a:defRPr sz="1400" b="1">
                  <a:latin typeface="+mj-lt"/>
                  <a:cs typeface="Arial" panose="020B0604020202020204" pitchFamily="34" charset="0"/>
                </a:defRPr>
              </a:lvl1pPr>
            </a:lstStyle>
            <a:p>
              <a:pPr>
                <a:lnSpc>
                  <a:spcPts val="2100"/>
                </a:lnSpc>
              </a:pPr>
              <a:r>
                <a:rPr lang="fr-FR" dirty="0">
                  <a:solidFill>
                    <a:srgbClr val="466168"/>
                  </a:solidFill>
                </a:rPr>
                <a:t>sept. 2021 - juin </a:t>
              </a:r>
              <a:r>
                <a:rPr lang="fr-FR" dirty="0" smtClean="0">
                  <a:solidFill>
                    <a:srgbClr val="466168"/>
                  </a:solidFill>
                </a:rPr>
                <a:t>2022</a:t>
              </a:r>
              <a:endParaRPr lang="fr-FR" sz="1600" b="0" dirty="0" smtClean="0">
                <a:solidFill>
                  <a:srgbClr val="466168"/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fr-FR" sz="1900" b="0" dirty="0">
                  <a:solidFill>
                    <a:srgbClr val="D91F49"/>
                  </a:solidFill>
                  <a:ea typeface="Times New Roman" panose="02020603050405020304" pitchFamily="18" charset="0"/>
                </a:rPr>
                <a:t>EXPERIMENTATION</a:t>
              </a:r>
            </a:p>
          </p:txBody>
        </p:sp>
      </p:grpSp>
      <p:sp>
        <p:nvSpPr>
          <p:cNvPr id="87" name="Flèche vers la droite 8">
            <a:extLst>
              <a:ext uri="{FF2B5EF4-FFF2-40B4-BE49-F238E27FC236}">
                <a16:creationId xmlns:a16="http://schemas.microsoft.com/office/drawing/2014/main" id="{1CD931C8-E539-584F-BB02-DA8C480B8424}"/>
              </a:ext>
            </a:extLst>
          </p:cNvPr>
          <p:cNvSpPr txBox="1"/>
          <p:nvPr/>
        </p:nvSpPr>
        <p:spPr>
          <a:xfrm>
            <a:off x="121786" y="5567546"/>
            <a:ext cx="5129087" cy="123552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6350" rIns="6350" bIns="6350" numCol="1" spcCol="127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Capitalisation des enseignement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en ateliers</a:t>
            </a:r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Production de communs de la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connaissance</a:t>
            </a:r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Manifestation de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clôture</a:t>
            </a:r>
            <a:endParaRPr lang="fr-FR" sz="1400" dirty="0">
              <a:solidFill>
                <a:srgbClr val="466168"/>
              </a:solidFill>
              <a:latin typeface="+mj-lt"/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AAD22FDE-F659-E44D-9EC6-ABB6F7012D2C}"/>
              </a:ext>
            </a:extLst>
          </p:cNvPr>
          <p:cNvGrpSpPr/>
          <p:nvPr/>
        </p:nvGrpSpPr>
        <p:grpSpPr>
          <a:xfrm>
            <a:off x="5030458" y="5607536"/>
            <a:ext cx="2025980" cy="838800"/>
            <a:chOff x="166874" y="1800693"/>
            <a:chExt cx="2230204" cy="1199656"/>
          </a:xfrm>
          <a:solidFill>
            <a:schemeClr val="bg1"/>
          </a:solidFill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EB7B1BD9-7847-C542-9F85-5B52E749BD25}"/>
                </a:ext>
              </a:extLst>
            </p:cNvPr>
            <p:cNvSpPr/>
            <p:nvPr/>
          </p:nvSpPr>
          <p:spPr>
            <a:xfrm>
              <a:off x="166874" y="1800693"/>
              <a:ext cx="2230204" cy="1199656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le : coins arrondis 10">
              <a:extLst>
                <a:ext uri="{FF2B5EF4-FFF2-40B4-BE49-F238E27FC236}">
                  <a16:creationId xmlns:a16="http://schemas.microsoft.com/office/drawing/2014/main" id="{99DA8FB8-ECE4-A84C-9755-3AAD92833262}"/>
                </a:ext>
              </a:extLst>
            </p:cNvPr>
            <p:cNvSpPr txBox="1"/>
            <p:nvPr/>
          </p:nvSpPr>
          <p:spPr>
            <a:xfrm>
              <a:off x="244958" y="1899562"/>
              <a:ext cx="2074038" cy="10125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>
              <a:defPPr>
                <a:defRPr lang="en-US"/>
              </a:defPPr>
              <a:lvl1pPr lvl="0" indent="0" algn="ctr" defTabSz="622300">
                <a:lnSpc>
                  <a:spcPts val="1400"/>
                </a:lnSpc>
                <a:spcBef>
                  <a:spcPct val="0"/>
                </a:spcBef>
                <a:buNone/>
                <a:defRPr sz="1400" b="1">
                  <a:latin typeface="+mj-lt"/>
                  <a:cs typeface="Arial" panose="020B0604020202020204" pitchFamily="34" charset="0"/>
                </a:defRPr>
              </a:lvl1pPr>
            </a:lstStyle>
            <a:p>
              <a:pPr>
                <a:lnSpc>
                  <a:spcPts val="2100"/>
                </a:lnSpc>
              </a:pPr>
              <a:r>
                <a:rPr lang="fr-FR" dirty="0">
                  <a:solidFill>
                    <a:srgbClr val="466168"/>
                  </a:solidFill>
                </a:rPr>
                <a:t>juin </a:t>
              </a:r>
              <a:r>
                <a:rPr lang="fr-FR" dirty="0" smtClean="0">
                  <a:solidFill>
                    <a:srgbClr val="466168"/>
                  </a:solidFill>
                </a:rPr>
                <a:t>2022</a:t>
              </a:r>
              <a:endParaRPr lang="fr-FR" sz="1600" b="0" dirty="0" smtClean="0">
                <a:solidFill>
                  <a:srgbClr val="466168"/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fr-FR" sz="1900" b="0" dirty="0">
                  <a:solidFill>
                    <a:srgbClr val="D91F49"/>
                  </a:solidFill>
                  <a:ea typeface="Times New Roman" panose="02020603050405020304" pitchFamily="18" charset="0"/>
                </a:rPr>
                <a:t>CAPITALISATION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05A3239-3A1D-3441-9D88-1063CC63DB08}"/>
              </a:ext>
            </a:extLst>
          </p:cNvPr>
          <p:cNvSpPr/>
          <p:nvPr/>
        </p:nvSpPr>
        <p:spPr>
          <a:xfrm>
            <a:off x="1255491" y="6869034"/>
            <a:ext cx="5076399" cy="400110"/>
          </a:xfrm>
          <a:prstGeom prst="rect">
            <a:avLst/>
          </a:prstGeom>
          <a:solidFill>
            <a:srgbClr val="466168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MODALITÉS DE PARTICIPATION &amp; BÉNÉFICES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E067AA-D138-A845-BAC4-B2E12E90CC96}"/>
              </a:ext>
            </a:extLst>
          </p:cNvPr>
          <p:cNvSpPr/>
          <p:nvPr/>
        </p:nvSpPr>
        <p:spPr>
          <a:xfrm>
            <a:off x="542797" y="7477632"/>
            <a:ext cx="65764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D91F49"/>
                </a:solidFill>
                <a:latin typeface="+mj-lt"/>
                <a:cs typeface="Arial" panose="020B0604020202020204" pitchFamily="34" charset="0"/>
              </a:rPr>
              <a:t>Entreprises, syndicats, mutuelles, acteurs de la médiation, acteurs des politiques publiques, collectivités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, chaque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partenaire </a:t>
            </a:r>
            <a:r>
              <a:rPr lang="fr-FR" sz="1400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mobilise 1 à 2 référents dans la démarche, s’engage</a:t>
            </a:r>
            <a:r>
              <a:rPr lang="fr-FR" sz="1400" dirty="0">
                <a:solidFill>
                  <a:srgbClr val="466168"/>
                </a:solidFill>
                <a:latin typeface="+mj-lt"/>
              </a:rPr>
              <a:t>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à collaborer selon un principe d’innovation ouverte</a:t>
            </a:r>
            <a:r>
              <a:rPr lang="fr-FR" sz="1400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contribue financièrement à la mise en place du dispositif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Participer à l’expédition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, c’est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expérimenter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 au sein de votre organisation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une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nouvelle manière d’intervenir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, pouvoir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s’appuyer sur un réseau national </a:t>
            </a:r>
            <a:r>
              <a:rPr lang="fr-FR" sz="1400" b="1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 et européen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et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favoriser l’articulation de vos initiatives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 avec d’autres projets, </a:t>
            </a:r>
            <a:r>
              <a:rPr lang="fr-FR" sz="1400" b="1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bénéficier d’une veille thématique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, répondre aux problématiques que vous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présentez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 comme étant importantes et bénéficier d’une valorisation de votre démarche.</a:t>
            </a:r>
            <a:endParaRPr lang="fr-FR" sz="1400" dirty="0">
              <a:solidFill>
                <a:srgbClr val="466168"/>
              </a:solidFill>
              <a:latin typeface="+mj-lt"/>
            </a:endParaRPr>
          </a:p>
          <a:p>
            <a:pPr algn="just"/>
            <a:endParaRPr lang="fr-FR" sz="1400" dirty="0">
              <a:solidFill>
                <a:srgbClr val="46616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89C3E-21C1-CC47-A142-9BF418A3A6B2}"/>
              </a:ext>
            </a:extLst>
          </p:cNvPr>
          <p:cNvSpPr/>
          <p:nvPr/>
        </p:nvSpPr>
        <p:spPr>
          <a:xfrm>
            <a:off x="0" y="620334"/>
            <a:ext cx="7559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D91F4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REJOIGNEZ LE COLLECTIF </a:t>
            </a: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pour </a:t>
            </a:r>
            <a:r>
              <a:rPr lang="fr-FR" sz="20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enclencher la réflexion 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FR" sz="20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agir collectivement </a:t>
            </a:r>
            <a:endParaRPr lang="fr-FR" sz="2000" b="1" dirty="0" smtClean="0">
              <a:solidFill>
                <a:srgbClr val="466168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utour </a:t>
            </a:r>
            <a:r>
              <a:rPr lang="fr-FR" sz="20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du numérique inclusif 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4226" y="1968840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1</a:t>
            </a:r>
            <a:endParaRPr lang="fr-FR" sz="6600" dirty="0">
              <a:solidFill>
                <a:srgbClr val="D91F49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610135" y="311273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2</a:t>
            </a:r>
            <a:endParaRPr lang="fr-FR" sz="6600" dirty="0">
              <a:solidFill>
                <a:srgbClr val="D91F49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38079" y="4302055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3</a:t>
            </a:r>
            <a:endParaRPr lang="fr-FR" sz="6600" dirty="0">
              <a:solidFill>
                <a:srgbClr val="D91F49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83063" y="55267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smtClean="0">
                <a:solidFill>
                  <a:srgbClr val="D91F49"/>
                </a:solidFill>
                <a:latin typeface="Arial Black" panose="020B0A04020102020204" pitchFamily="34" charset="0"/>
              </a:rPr>
              <a:t>4</a:t>
            </a:r>
            <a:endParaRPr lang="fr-FR" sz="6600" dirty="0">
              <a:solidFill>
                <a:srgbClr val="D91F4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2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18387"/>
            <a:ext cx="7559676" cy="1209346"/>
          </a:xfrm>
          <a:prstGeom prst="rect">
            <a:avLst/>
          </a:prstGeom>
          <a:solidFill>
            <a:srgbClr val="466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661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324" y="470114"/>
            <a:ext cx="6533012" cy="129977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5A3239-3A1D-3441-9D88-1063CC63DB08}"/>
              </a:ext>
            </a:extLst>
          </p:cNvPr>
          <p:cNvSpPr/>
          <p:nvPr/>
        </p:nvSpPr>
        <p:spPr>
          <a:xfrm>
            <a:off x="1255491" y="1995965"/>
            <a:ext cx="5076399" cy="400110"/>
          </a:xfrm>
          <a:prstGeom prst="rect">
            <a:avLst/>
          </a:prstGeom>
          <a:solidFill>
            <a:srgbClr val="466168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PARTICIPATION FINANCIERE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89C3E-21C1-CC47-A142-9BF418A3A6B2}"/>
              </a:ext>
            </a:extLst>
          </p:cNvPr>
          <p:cNvSpPr/>
          <p:nvPr/>
        </p:nvSpPr>
        <p:spPr>
          <a:xfrm>
            <a:off x="0" y="620334"/>
            <a:ext cx="7559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D91F49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REJOIGNEZ LE COLLECTIF </a:t>
            </a: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pour </a:t>
            </a:r>
            <a:r>
              <a:rPr lang="fr-FR" sz="20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enclencher la réflexion 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fr-FR" sz="2000" b="1" dirty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agir collectivement </a:t>
            </a:r>
            <a:endParaRPr lang="fr-FR" sz="2000" b="1" dirty="0" smtClean="0">
              <a:solidFill>
                <a:srgbClr val="466168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466168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utour </a:t>
            </a:r>
            <a:r>
              <a:rPr lang="fr-FR" sz="20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du numérique inclusif </a:t>
            </a:r>
            <a:r>
              <a:rPr lang="fr-FR" sz="20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Rectangle : coins arrondis 2">
            <a:hlinkClick r:id="rId2"/>
            <a:extLst>
              <a:ext uri="{FF2B5EF4-FFF2-40B4-BE49-F238E27FC236}">
                <a16:creationId xmlns:a16="http://schemas.microsoft.com/office/drawing/2014/main" id="{F833D978-FC10-6640-BCA9-D435B8C2CC0D}"/>
              </a:ext>
            </a:extLst>
          </p:cNvPr>
          <p:cNvSpPr/>
          <p:nvPr/>
        </p:nvSpPr>
        <p:spPr>
          <a:xfrm>
            <a:off x="2431007" y="6366343"/>
            <a:ext cx="2711950" cy="492708"/>
          </a:xfrm>
          <a:prstGeom prst="roundRect">
            <a:avLst/>
          </a:prstGeom>
          <a:solidFill>
            <a:srgbClr val="D9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1499" y="3339518"/>
            <a:ext cx="6303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Syndicats et branches professionnelles : 2 000 €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Entreprises (CA &lt; 5M€)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/ collectivités territoriales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(- 100 000 habitants) : 5 000 €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Entreprises (CA &gt; 5M euros)  </a:t>
            </a:r>
            <a:r>
              <a:rPr lang="fr-FR" sz="1400" dirty="0" smtClean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/ organismes publics nationaux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/ collectivités territoriales (+ 100 000 habitants) : 15 000 €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081500" y="5098119"/>
            <a:ext cx="630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Syndicats et branches professionnelles : 2 000 €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Entreprises (CA &lt; 5M€) / collectivités territoriales </a:t>
            </a:r>
            <a:r>
              <a:rPr lang="fr-FR" sz="1400" dirty="0">
                <a:solidFill>
                  <a:srgbClr val="466168"/>
                </a:solidFill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(- 100 000 habitants) : 3 000 €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rPr>
              <a:t>Entreprises (CA &gt; 5M euros) / organismes publics nationaux / collectivités territoriales (+ 100 000 habitants) : 10 000 €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97834" y="2722653"/>
            <a:ext cx="3204013" cy="493157"/>
          </a:xfrm>
          <a:prstGeom prst="roundRect">
            <a:avLst/>
          </a:prstGeom>
          <a:solidFill>
            <a:srgbClr val="D9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Participation aux étapes 1 et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97833" y="4451264"/>
            <a:ext cx="3204014" cy="493157"/>
          </a:xfrm>
          <a:prstGeom prst="roundRect">
            <a:avLst/>
          </a:prstGeom>
          <a:solidFill>
            <a:srgbClr val="D91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Participation aux étapes 3 et 4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03BA751-925F-9B4D-A0C5-E603F04684C8}"/>
              </a:ext>
            </a:extLst>
          </p:cNvPr>
          <p:cNvGrpSpPr/>
          <p:nvPr/>
        </p:nvGrpSpPr>
        <p:grpSpPr>
          <a:xfrm>
            <a:off x="3722773" y="2736249"/>
            <a:ext cx="1520179" cy="470727"/>
            <a:chOff x="166874" y="410"/>
            <a:chExt cx="2230204" cy="1343441"/>
          </a:xfrm>
          <a:solidFill>
            <a:schemeClr val="bg1"/>
          </a:solidFill>
        </p:grpSpPr>
        <p:sp>
          <p:nvSpPr>
            <p:cNvPr id="42" name="Rectangle : coins arrondis 56">
              <a:extLst>
                <a:ext uri="{FF2B5EF4-FFF2-40B4-BE49-F238E27FC236}">
                  <a16:creationId xmlns:a16="http://schemas.microsoft.com/office/drawing/2014/main" id="{BA33BC38-B20F-EE48-9CB9-72984CA8337B}"/>
                </a:ext>
              </a:extLst>
            </p:cNvPr>
            <p:cNvSpPr/>
            <p:nvPr/>
          </p:nvSpPr>
          <p:spPr>
            <a:xfrm>
              <a:off x="166874" y="410"/>
              <a:ext cx="2230204" cy="1343441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 : coins arrondis 6">
              <a:extLst>
                <a:ext uri="{FF2B5EF4-FFF2-40B4-BE49-F238E27FC236}">
                  <a16:creationId xmlns:a16="http://schemas.microsoft.com/office/drawing/2014/main" id="{C9703187-999F-CC41-9684-E4B490929CF0}"/>
                </a:ext>
              </a:extLst>
            </p:cNvPr>
            <p:cNvSpPr txBox="1"/>
            <p:nvPr/>
          </p:nvSpPr>
          <p:spPr>
            <a:xfrm>
              <a:off x="244959" y="78495"/>
              <a:ext cx="2074038" cy="1174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200" dirty="0" smtClean="0">
                  <a:solidFill>
                    <a:srgbClr val="D91F49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COALITION</a:t>
              </a:r>
              <a:r>
                <a:rPr lang="fr-FR" sz="1400" dirty="0" smtClean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fr-FR" sz="1400" u="none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17" name="Connecteur droit avec flèche 16"/>
          <p:cNvCxnSpPr/>
          <p:nvPr/>
        </p:nvCxnSpPr>
        <p:spPr>
          <a:xfrm flipV="1">
            <a:off x="5298707" y="2988525"/>
            <a:ext cx="533381" cy="3010"/>
          </a:xfrm>
          <a:prstGeom prst="straightConnector1">
            <a:avLst/>
          </a:prstGeom>
          <a:ln>
            <a:solidFill>
              <a:srgbClr val="D91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03BA751-925F-9B4D-A0C5-E603F04684C8}"/>
              </a:ext>
            </a:extLst>
          </p:cNvPr>
          <p:cNvGrpSpPr/>
          <p:nvPr/>
        </p:nvGrpSpPr>
        <p:grpSpPr>
          <a:xfrm>
            <a:off x="5865253" y="2732038"/>
            <a:ext cx="1520179" cy="470727"/>
            <a:chOff x="166874" y="410"/>
            <a:chExt cx="2230204" cy="1343441"/>
          </a:xfrm>
          <a:solidFill>
            <a:schemeClr val="bg1"/>
          </a:solidFill>
        </p:grpSpPr>
        <p:sp>
          <p:nvSpPr>
            <p:cNvPr id="51" name="Rectangle : coins arrondis 56">
              <a:extLst>
                <a:ext uri="{FF2B5EF4-FFF2-40B4-BE49-F238E27FC236}">
                  <a16:creationId xmlns:a16="http://schemas.microsoft.com/office/drawing/2014/main" id="{BA33BC38-B20F-EE48-9CB9-72984CA8337B}"/>
                </a:ext>
              </a:extLst>
            </p:cNvPr>
            <p:cNvSpPr/>
            <p:nvPr/>
          </p:nvSpPr>
          <p:spPr>
            <a:xfrm>
              <a:off x="166874" y="410"/>
              <a:ext cx="2230204" cy="1343441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 : coins arrondis 6">
              <a:extLst>
                <a:ext uri="{FF2B5EF4-FFF2-40B4-BE49-F238E27FC236}">
                  <a16:creationId xmlns:a16="http://schemas.microsoft.com/office/drawing/2014/main" id="{C9703187-999F-CC41-9684-E4B490929CF0}"/>
                </a:ext>
              </a:extLst>
            </p:cNvPr>
            <p:cNvSpPr txBox="1"/>
            <p:nvPr/>
          </p:nvSpPr>
          <p:spPr>
            <a:xfrm>
              <a:off x="244959" y="78495"/>
              <a:ext cx="2074038" cy="1174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200" dirty="0" smtClean="0">
                  <a:solidFill>
                    <a:srgbClr val="D91F49"/>
                  </a:solidFill>
                  <a:latin typeface="+mj-lt"/>
                  <a:cs typeface="Arial" panose="020B0604020202020204" pitchFamily="34" charset="0"/>
                </a:rPr>
                <a:t>EXPLORATION</a:t>
              </a:r>
              <a:r>
                <a:rPr lang="fr-FR" sz="1200" dirty="0" smtClean="0">
                  <a:solidFill>
                    <a:srgbClr val="466168"/>
                  </a:solidFill>
                  <a:latin typeface="+mj-lt"/>
                  <a:cs typeface="Arial" panose="020B0604020202020204" pitchFamily="34" charset="0"/>
                </a:rPr>
                <a:t> </a:t>
              </a:r>
              <a:endParaRPr lang="fr-FR" sz="1200" u="none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03BA751-925F-9B4D-A0C5-E603F04684C8}"/>
              </a:ext>
            </a:extLst>
          </p:cNvPr>
          <p:cNvGrpSpPr/>
          <p:nvPr/>
        </p:nvGrpSpPr>
        <p:grpSpPr>
          <a:xfrm>
            <a:off x="3722773" y="4459367"/>
            <a:ext cx="1520179" cy="470727"/>
            <a:chOff x="166874" y="410"/>
            <a:chExt cx="2230204" cy="1343441"/>
          </a:xfrm>
          <a:solidFill>
            <a:schemeClr val="bg1"/>
          </a:solidFill>
        </p:grpSpPr>
        <p:sp>
          <p:nvSpPr>
            <p:cNvPr id="62" name="Rectangle : coins arrondis 56">
              <a:extLst>
                <a:ext uri="{FF2B5EF4-FFF2-40B4-BE49-F238E27FC236}">
                  <a16:creationId xmlns:a16="http://schemas.microsoft.com/office/drawing/2014/main" id="{BA33BC38-B20F-EE48-9CB9-72984CA8337B}"/>
                </a:ext>
              </a:extLst>
            </p:cNvPr>
            <p:cNvSpPr/>
            <p:nvPr/>
          </p:nvSpPr>
          <p:spPr>
            <a:xfrm>
              <a:off x="166874" y="410"/>
              <a:ext cx="2230204" cy="1343441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 : coins arrondis 6">
              <a:extLst>
                <a:ext uri="{FF2B5EF4-FFF2-40B4-BE49-F238E27FC236}">
                  <a16:creationId xmlns:a16="http://schemas.microsoft.com/office/drawing/2014/main" id="{C9703187-999F-CC41-9684-E4B490929CF0}"/>
                </a:ext>
              </a:extLst>
            </p:cNvPr>
            <p:cNvSpPr txBox="1"/>
            <p:nvPr/>
          </p:nvSpPr>
          <p:spPr>
            <a:xfrm>
              <a:off x="244959" y="78495"/>
              <a:ext cx="2074038" cy="1174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200" dirty="0" smtClean="0">
                  <a:solidFill>
                    <a:srgbClr val="D91F49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EXPERIMENTATION</a:t>
              </a:r>
              <a:endParaRPr lang="fr-FR" sz="1400" u="none" kern="1200" dirty="0">
                <a:solidFill>
                  <a:srgbClr val="466168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64" name="Connecteur droit avec flèche 63"/>
          <p:cNvCxnSpPr/>
          <p:nvPr/>
        </p:nvCxnSpPr>
        <p:spPr>
          <a:xfrm flipV="1">
            <a:off x="5298707" y="4711643"/>
            <a:ext cx="533381" cy="3010"/>
          </a:xfrm>
          <a:prstGeom prst="straightConnector1">
            <a:avLst/>
          </a:prstGeom>
          <a:ln>
            <a:solidFill>
              <a:srgbClr val="D91F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03BA751-925F-9B4D-A0C5-E603F04684C8}"/>
              </a:ext>
            </a:extLst>
          </p:cNvPr>
          <p:cNvGrpSpPr/>
          <p:nvPr/>
        </p:nvGrpSpPr>
        <p:grpSpPr>
          <a:xfrm>
            <a:off x="5865253" y="4457215"/>
            <a:ext cx="1520179" cy="470727"/>
            <a:chOff x="166874" y="410"/>
            <a:chExt cx="2230204" cy="1343441"/>
          </a:xfrm>
          <a:solidFill>
            <a:schemeClr val="bg1"/>
          </a:solidFill>
        </p:grpSpPr>
        <p:sp>
          <p:nvSpPr>
            <p:cNvPr id="66" name="Rectangle : coins arrondis 56">
              <a:extLst>
                <a:ext uri="{FF2B5EF4-FFF2-40B4-BE49-F238E27FC236}">
                  <a16:creationId xmlns:a16="http://schemas.microsoft.com/office/drawing/2014/main" id="{BA33BC38-B20F-EE48-9CB9-72984CA8337B}"/>
                </a:ext>
              </a:extLst>
            </p:cNvPr>
            <p:cNvSpPr/>
            <p:nvPr/>
          </p:nvSpPr>
          <p:spPr>
            <a:xfrm>
              <a:off x="166874" y="410"/>
              <a:ext cx="2230204" cy="1343441"/>
            </a:xfrm>
            <a:prstGeom prst="roundRect">
              <a:avLst/>
            </a:prstGeom>
            <a:grpFill/>
            <a:ln>
              <a:solidFill>
                <a:srgbClr val="466168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 : coins arrondis 6">
              <a:extLst>
                <a:ext uri="{FF2B5EF4-FFF2-40B4-BE49-F238E27FC236}">
                  <a16:creationId xmlns:a16="http://schemas.microsoft.com/office/drawing/2014/main" id="{C9703187-999F-CC41-9684-E4B490929CF0}"/>
                </a:ext>
              </a:extLst>
            </p:cNvPr>
            <p:cNvSpPr txBox="1"/>
            <p:nvPr/>
          </p:nvSpPr>
          <p:spPr>
            <a:xfrm>
              <a:off x="244959" y="78495"/>
              <a:ext cx="2074038" cy="11749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fr-FR" sz="1200" dirty="0">
                  <a:solidFill>
                    <a:srgbClr val="D91F49"/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CAPITALISATION </a:t>
              </a:r>
            </a:p>
          </p:txBody>
        </p:sp>
      </p:grpSp>
      <p:pic>
        <p:nvPicPr>
          <p:cNvPr id="68" name="Image 67">
            <a:extLst>
              <a:ext uri="{FF2B5EF4-FFF2-40B4-BE49-F238E27FC236}">
                <a16:creationId xmlns:a16="http://schemas.microsoft.com/office/drawing/2014/main" id="{51E8A237-F685-6440-BFF7-9843F8D8D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4" y="3472776"/>
            <a:ext cx="602485" cy="50406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51E8A237-F685-6440-BFF7-9843F8D8D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3" y="5142723"/>
            <a:ext cx="602485" cy="5040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478" y="9654632"/>
            <a:ext cx="7559675" cy="1124267"/>
          </a:xfrm>
          <a:prstGeom prst="rect">
            <a:avLst/>
          </a:prstGeom>
          <a:solidFill>
            <a:srgbClr val="466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66168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2031" y="7200900"/>
            <a:ext cx="582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466168"/>
                </a:solidFill>
                <a:hlinkClick r:id="rId2"/>
              </a:rPr>
              <a:t>contact@transfo-inclusive.fr</a:t>
            </a:r>
            <a:endParaRPr lang="fr-FR" sz="3200" dirty="0">
              <a:solidFill>
                <a:srgbClr val="466168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421" y="9851860"/>
            <a:ext cx="1263715" cy="59693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655" y="9804691"/>
            <a:ext cx="1047804" cy="71123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79" y="9840815"/>
            <a:ext cx="2037257" cy="7909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62" y="9971414"/>
            <a:ext cx="1520237" cy="3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726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323F4F"/>
      </a:hlink>
      <a:folHlink>
        <a:srgbClr val="323F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8731</TotalTime>
  <Words>523</Words>
  <Application>Microsoft Office PowerPoint</Application>
  <PresentationFormat>Personnalisé</PresentationFormat>
  <Paragraphs>71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Times New Roman</vt:lpstr>
      <vt:lpstr>Wingdings</vt:lpstr>
      <vt:lpstr>Conception personnalisée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TARRARE Alix</dc:creator>
  <cp:lastModifiedBy>Sabine Le Goff</cp:lastModifiedBy>
  <cp:revision>189</cp:revision>
  <cp:lastPrinted>2020-07-22T15:52:45Z</cp:lastPrinted>
  <dcterms:created xsi:type="dcterms:W3CDTF">2020-07-16T11:48:51Z</dcterms:created>
  <dcterms:modified xsi:type="dcterms:W3CDTF">2021-01-04T10:31:56Z</dcterms:modified>
</cp:coreProperties>
</file>